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5" r:id="rId14"/>
  </p:sldIdLst>
  <p:sldSz cx="9144000" cy="5148263"/>
  <p:notesSz cx="6858000" cy="9144000"/>
  <p:defaultTextStyle>
    <a:defPPr>
      <a:defRPr lang="de-DE"/>
    </a:defPPr>
    <a:lvl1pPr marL="0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45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728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20"/>
    <a:srgbClr val="CD0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160" d="100"/>
          <a:sy n="160" d="100"/>
        </p:scale>
        <p:origin x="162" y="276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D508-256F-41FF-A32C-0C70A6D8E3A2}" type="datetimeFigureOut">
              <a:rPr lang="de-DE" smtClean="0"/>
              <a:t>04.10.2023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1BBEB-5FC1-4B8A-9665-484891DF7F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9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5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8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00CFE55-BF5A-4F69-8C7E-772605EE7536}"/>
              </a:ext>
            </a:extLst>
          </p:cNvPr>
          <p:cNvSpPr/>
          <p:nvPr userDrawn="1"/>
        </p:nvSpPr>
        <p:spPr>
          <a:xfrm>
            <a:off x="1" y="4790517"/>
            <a:ext cx="6658322" cy="360243"/>
          </a:xfrm>
          <a:prstGeom prst="rect">
            <a:avLst/>
          </a:prstGeom>
          <a:solidFill>
            <a:srgbClr val="CD09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5F94D50-FFE0-4C48-A20D-7ECFD7A8C757}"/>
              </a:ext>
            </a:extLst>
          </p:cNvPr>
          <p:cNvSpPr/>
          <p:nvPr userDrawn="1"/>
        </p:nvSpPr>
        <p:spPr>
          <a:xfrm>
            <a:off x="6712309" y="4790517"/>
            <a:ext cx="2429388" cy="360243"/>
          </a:xfrm>
          <a:prstGeom prst="rect">
            <a:avLst/>
          </a:prstGeom>
          <a:solidFill>
            <a:srgbClr val="CD09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40CC64D-A74F-4B51-9B17-831891FE370D}"/>
              </a:ext>
            </a:extLst>
          </p:cNvPr>
          <p:cNvSpPr txBox="1">
            <a:spLocks/>
          </p:cNvSpPr>
          <p:nvPr userDrawn="1"/>
        </p:nvSpPr>
        <p:spPr>
          <a:xfrm>
            <a:off x="6993000" y="4835235"/>
            <a:ext cx="1492750" cy="27409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noProof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www.bsb-muenchen.de</a:t>
            </a:r>
          </a:p>
        </p:txBody>
      </p:sp>
      <p:pic>
        <p:nvPicPr>
          <p:cNvPr id="10" name="Bild 8" descr="Bild-rechts_67.5x133mm_1.jpg">
            <a:extLst>
              <a:ext uri="{FF2B5EF4-FFF2-40B4-BE49-F238E27FC236}">
                <a16:creationId xmlns:a16="http://schemas.microsoft.com/office/drawing/2014/main" id="{3EF7BB2A-03B2-4A99-8AEA-553790A76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10" y="-4167"/>
            <a:ext cx="2431691" cy="4794685"/>
          </a:xfrm>
          <a:prstGeom prst="rect">
            <a:avLst/>
          </a:prstGeom>
        </p:spPr>
      </p:pic>
      <p:pic>
        <p:nvPicPr>
          <p:cNvPr id="11" name="Bild 9" descr="StaBi-Logo_68x16mm.jpg">
            <a:extLst>
              <a:ext uri="{FF2B5EF4-FFF2-40B4-BE49-F238E27FC236}">
                <a16:creationId xmlns:a16="http://schemas.microsoft.com/office/drawing/2014/main" id="{73EC53DA-B518-4611-B923-37B83269D7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0" y="865970"/>
            <a:ext cx="2449975" cy="579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3D61C7-32E7-4C74-9628-0F1CADF4260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2802" y="2455695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2900" b="0">
                <a:solidFill>
                  <a:srgbClr val="E2002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7819F5-2E8C-4071-AD98-53135BD6E77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12802" y="3002633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E5DA7D-A730-41D6-997E-79C6785ACDF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Demoversion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03EA52-4C53-4E0C-B405-9BDBD459469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lIns="0" tIns="0" rIns="0" bIns="0"/>
          <a:lstStyle>
            <a:lvl1pPr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BA6AF78-D23A-43B6-BA00-44BE327B209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82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seite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ibliothek, drinnen, Buch, Szene enthält.&#10;&#10;Automatisch generierte Beschreibung">
            <a:extLst>
              <a:ext uri="{FF2B5EF4-FFF2-40B4-BE49-F238E27FC236}">
                <a16:creationId xmlns:a16="http://schemas.microsoft.com/office/drawing/2014/main" id="{75A8B6BC-D64F-4AAE-87F1-D452CCE623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145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CB89DC-9719-4F89-9EE2-A1E5D8B11581}"/>
              </a:ext>
            </a:extLst>
          </p:cNvPr>
          <p:cNvSpPr/>
          <p:nvPr userDrawn="1"/>
        </p:nvSpPr>
        <p:spPr>
          <a:xfrm>
            <a:off x="720000" y="630583"/>
            <a:ext cx="5940000" cy="129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275E8-E27A-45DF-9788-D4D2761C5D8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 dirty="0"/>
              <a:t>Demoversion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3CEEA-D4EA-4A20-93B3-BE806BFF76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3373DA-EDA6-4DA7-B503-1A0458AD6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18774" y="931406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81387405-D432-408A-999F-4E9FC7A90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774" y="1436765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34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seite 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Baum, Gebäude, draußen, Himmel enthält.&#10;&#10;Automatisch generierte Beschreibung">
            <a:extLst>
              <a:ext uri="{FF2B5EF4-FFF2-40B4-BE49-F238E27FC236}">
                <a16:creationId xmlns:a16="http://schemas.microsoft.com/office/drawing/2014/main" id="{E66809B0-9BCD-4FC7-934F-6544EA39E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145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CB89DC-9719-4F89-9EE2-A1E5D8B11581}"/>
              </a:ext>
            </a:extLst>
          </p:cNvPr>
          <p:cNvSpPr/>
          <p:nvPr userDrawn="1"/>
        </p:nvSpPr>
        <p:spPr>
          <a:xfrm>
            <a:off x="720000" y="630583"/>
            <a:ext cx="5940000" cy="129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275E8-E27A-45DF-9788-D4D2761C5D8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3CEEA-D4EA-4A20-93B3-BE806BFF76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3373DA-EDA6-4DA7-B503-1A0458AD6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18774" y="931406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4E100E9C-DC07-47A8-9893-F81D81784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774" y="1436765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79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seite 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ank, drinnen, Raum, Stuhl enthält.&#10;&#10;Automatisch generierte Beschreibung">
            <a:extLst>
              <a:ext uri="{FF2B5EF4-FFF2-40B4-BE49-F238E27FC236}">
                <a16:creationId xmlns:a16="http://schemas.microsoft.com/office/drawing/2014/main" id="{7E48E3C3-4C8D-4365-AEB4-06874CE84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145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CB89DC-9719-4F89-9EE2-A1E5D8B11581}"/>
              </a:ext>
            </a:extLst>
          </p:cNvPr>
          <p:cNvSpPr/>
          <p:nvPr userDrawn="1"/>
        </p:nvSpPr>
        <p:spPr>
          <a:xfrm>
            <a:off x="720000" y="630583"/>
            <a:ext cx="5940000" cy="129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275E8-E27A-45DF-9788-D4D2761C5D8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3CEEA-D4EA-4A20-93B3-BE806BFF76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3373DA-EDA6-4DA7-B503-1A0458AD6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18774" y="931406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3DF0ACE7-3D3E-4BF4-93FD-E5C02DF49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774" y="1436765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4748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pitelseite Bil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Boden, rot, drinnen, Raum enthält.&#10;&#10;Automatisch generierte Beschreibung">
            <a:extLst>
              <a:ext uri="{FF2B5EF4-FFF2-40B4-BE49-F238E27FC236}">
                <a16:creationId xmlns:a16="http://schemas.microsoft.com/office/drawing/2014/main" id="{F142BA98-94BE-4941-A770-8F71D3C47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145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CB89DC-9719-4F89-9EE2-A1E5D8B11581}"/>
              </a:ext>
            </a:extLst>
          </p:cNvPr>
          <p:cNvSpPr/>
          <p:nvPr userDrawn="1"/>
        </p:nvSpPr>
        <p:spPr>
          <a:xfrm>
            <a:off x="720000" y="630583"/>
            <a:ext cx="5940000" cy="129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275E8-E27A-45DF-9788-D4D2761C5D8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3CEEA-D4EA-4A20-93B3-BE806BFF76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3373DA-EDA6-4DA7-B503-1A0458AD6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18774" y="931406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6E2C6258-7B67-4BD1-88F8-50DF70D7368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018774" y="1436765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032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B115ED-89DB-48F1-B48C-5E01B4DE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Demoversion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F15583-1EF4-4E72-A55C-FD2CDDA7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AA5601-11C7-42DD-AA1B-B6E9E8F5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1" y="424293"/>
            <a:ext cx="5913239" cy="302521"/>
          </a:xfrm>
        </p:spPr>
        <p:txBody>
          <a:bodyPr>
            <a:noAutofit/>
          </a:bodyPr>
          <a:lstStyle>
            <a:lvl1pPr>
              <a:defRPr sz="21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12405DC-2DA4-40C5-8393-18E0DB3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160" y="1102028"/>
            <a:ext cx="1970773" cy="3442895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3" name="Grafik 2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98FBB0CA-4F12-4019-98FE-6CA483404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0" y="1112348"/>
            <a:ext cx="5943600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62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it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B115ED-89DB-48F1-B48C-5E01B4DE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F15583-1EF4-4E72-A55C-FD2CDDA7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AA5601-11C7-42DD-AA1B-B6E9E8F5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1" y="424293"/>
            <a:ext cx="5913239" cy="302521"/>
          </a:xfrm>
        </p:spPr>
        <p:txBody>
          <a:bodyPr>
            <a:noAutofit/>
          </a:bodyPr>
          <a:lstStyle>
            <a:lvl1pPr>
              <a:defRPr sz="21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12405DC-2DA4-40C5-8393-18E0DB3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160" y="1102028"/>
            <a:ext cx="1970773" cy="3442895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4" name="Grafik 3" descr="Ein Bild, das Himmel, Gebäude, draußen, Boden enthält.&#10;&#10;Automatisch generierte Beschreibung">
            <a:extLst>
              <a:ext uri="{FF2B5EF4-FFF2-40B4-BE49-F238E27FC236}">
                <a16:creationId xmlns:a16="http://schemas.microsoft.com/office/drawing/2014/main" id="{3BA9480E-7927-451C-9EA0-03E53CC96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0" y="1112348"/>
            <a:ext cx="5943600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17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mit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B115ED-89DB-48F1-B48C-5E01B4DE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F15583-1EF4-4E72-A55C-FD2CDDA7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AA5601-11C7-42DD-AA1B-B6E9E8F5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1" y="424293"/>
            <a:ext cx="5913239" cy="302521"/>
          </a:xfrm>
        </p:spPr>
        <p:txBody>
          <a:bodyPr>
            <a:noAutofit/>
          </a:bodyPr>
          <a:lstStyle>
            <a:lvl1pPr>
              <a:defRPr sz="21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12405DC-2DA4-40C5-8393-18E0DB3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160" y="1102028"/>
            <a:ext cx="1970773" cy="3442895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3" name="Grafik 2" descr="Ein Bild, das Gebäude, Boden, gelb, drinnen enthält.&#10;&#10;Automatisch generierte Beschreibung">
            <a:extLst>
              <a:ext uri="{FF2B5EF4-FFF2-40B4-BE49-F238E27FC236}">
                <a16:creationId xmlns:a16="http://schemas.microsoft.com/office/drawing/2014/main" id="{7DCB8305-7E90-4CC3-919F-63DE79AE4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0" y="1112348"/>
            <a:ext cx="5943600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19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00CFE55-BF5A-4F69-8C7E-772605EE7536}"/>
              </a:ext>
            </a:extLst>
          </p:cNvPr>
          <p:cNvSpPr/>
          <p:nvPr userDrawn="1"/>
        </p:nvSpPr>
        <p:spPr>
          <a:xfrm>
            <a:off x="1" y="4790517"/>
            <a:ext cx="6658322" cy="360243"/>
          </a:xfrm>
          <a:prstGeom prst="rect">
            <a:avLst/>
          </a:prstGeom>
          <a:solidFill>
            <a:srgbClr val="CD09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5F94D50-FFE0-4C48-A20D-7ECFD7A8C757}"/>
              </a:ext>
            </a:extLst>
          </p:cNvPr>
          <p:cNvSpPr/>
          <p:nvPr userDrawn="1"/>
        </p:nvSpPr>
        <p:spPr>
          <a:xfrm>
            <a:off x="6712309" y="4790517"/>
            <a:ext cx="2429388" cy="360243"/>
          </a:xfrm>
          <a:prstGeom prst="rect">
            <a:avLst/>
          </a:prstGeom>
          <a:solidFill>
            <a:srgbClr val="CD09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40CC64D-A74F-4B51-9B17-831891FE370D}"/>
              </a:ext>
            </a:extLst>
          </p:cNvPr>
          <p:cNvSpPr txBox="1">
            <a:spLocks/>
          </p:cNvSpPr>
          <p:nvPr userDrawn="1"/>
        </p:nvSpPr>
        <p:spPr>
          <a:xfrm>
            <a:off x="6993000" y="4835235"/>
            <a:ext cx="1492750" cy="27409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75" kern="1200" noProof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www.bsb-muenchen.de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E5DA7D-A730-41D6-997E-79C6785ACDF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 lIns="0" tIns="0" rIns="0" bIns="0"/>
          <a:lstStyle>
            <a:lvl1pPr>
              <a:defRPr sz="900"/>
            </a:lvl1pPr>
          </a:lstStyle>
          <a:p>
            <a:r>
              <a:rPr lang="de-DE" dirty="0" smtClean="0"/>
              <a:t>Demoversion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03EA52-4C53-4E0C-B405-9BDBD459469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 lIns="0" tIns="0" rIns="0" bIns="0"/>
          <a:lstStyle>
            <a:lvl1pPr>
              <a:defRPr sz="900"/>
            </a:lvl1pPr>
          </a:lstStyle>
          <a:p>
            <a:fld id="{CBA6AF78-D23A-43B6-BA00-44BE327B209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Bild 2" descr="Bild-quer_Fassade_254x44mm.jpg">
            <a:extLst>
              <a:ext uri="{FF2B5EF4-FFF2-40B4-BE49-F238E27FC236}">
                <a16:creationId xmlns:a16="http://schemas.microsoft.com/office/drawing/2014/main" id="{C7FCB431-E45A-4EF9-A6AD-7075572BE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04489"/>
            <a:ext cx="9141697" cy="158602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ED9A921A-6E7C-4A40-8887-86EBE648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47" y="1341306"/>
            <a:ext cx="7911000" cy="302521"/>
          </a:xfrm>
        </p:spPr>
        <p:txBody>
          <a:bodyPr>
            <a:normAutofit/>
          </a:bodyPr>
          <a:lstStyle>
            <a:lvl1pPr algn="ctr"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419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mit Ran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F27B0-8797-4D9F-91DB-EA5367D5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0" y="424293"/>
            <a:ext cx="7911000" cy="302521"/>
          </a:xfrm>
        </p:spPr>
        <p:txBody>
          <a:bodyPr>
            <a:noAutofit/>
          </a:bodyPr>
          <a:lstStyle>
            <a:lvl1pPr>
              <a:defRPr lang="de-DE" sz="2100" b="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A9E0D1-16EA-411F-9B10-6B208DE10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01" y="1108025"/>
            <a:ext cx="5913239" cy="3506413"/>
          </a:xfrm>
        </p:spPr>
        <p:txBody>
          <a:bodyPr>
            <a:normAutofit/>
          </a:bodyPr>
          <a:lstStyle>
            <a:lvl1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646CC7-26D2-4AFC-8CEF-779A1028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Demoversion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FE7E6C-6D16-47E3-9838-C7D12F93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BA6AF78-D23A-43B6-BA00-44BE327B209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2198CCB-1C19-483A-BB09-B1F885CDE8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99336" y="1108026"/>
            <a:ext cx="1875725" cy="3506403"/>
          </a:xfrm>
        </p:spPr>
        <p:txBody>
          <a:bodyPr/>
          <a:lstStyle>
            <a:lvl1pPr>
              <a:defRPr sz="13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18318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646CC7-26D2-4AFC-8CEF-779A1028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Demoversion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FE7E6C-6D16-47E3-9838-C7D12F93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BA6AF78-D23A-43B6-BA00-44BE327B209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FBCCEE4-0408-4EDF-A290-5C3824DA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0" y="424293"/>
            <a:ext cx="7911000" cy="302521"/>
          </a:xfrm>
        </p:spPr>
        <p:txBody>
          <a:bodyPr>
            <a:noAutofit/>
          </a:bodyPr>
          <a:lstStyle>
            <a:lvl1pPr>
              <a:defRPr lang="de-DE" sz="2100" b="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760EF6C-3058-41DF-BDC7-B4F6874E7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01" y="1108025"/>
            <a:ext cx="7910999" cy="3506413"/>
          </a:xfrm>
        </p:spPr>
        <p:txBody>
          <a:bodyPr numCol="2" spcCol="504000">
            <a:normAutofit/>
          </a:bodyPr>
          <a:lstStyle>
            <a:lvl1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312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B115ED-89DB-48F1-B48C-5E01B4DE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Demoversion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F15583-1EF4-4E72-A55C-FD2CDDA7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BA6AF78-D23A-43B6-BA00-44BE327B209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AA5601-11C7-42DD-AA1B-B6E9E8F5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1" y="424293"/>
            <a:ext cx="5913239" cy="302521"/>
          </a:xfrm>
        </p:spPr>
        <p:txBody>
          <a:bodyPr>
            <a:noAutofit/>
          </a:bodyPr>
          <a:lstStyle>
            <a:lvl1pPr>
              <a:defRPr lang="de-DE" sz="2100" b="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12405DC-2DA4-40C5-8393-18E0DB3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01" y="1108025"/>
            <a:ext cx="5913239" cy="3506413"/>
          </a:xfrm>
        </p:spPr>
        <p:txBody>
          <a:bodyPr>
            <a:normAutofit/>
          </a:bodyPr>
          <a:lstStyle>
            <a:lvl1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4" name="Grafik 3" descr="Ein Bild, das Gebäude, draußen, Himmel, groß enthält.&#10;&#10;Automatisch generierte Beschreibung">
            <a:extLst>
              <a:ext uri="{FF2B5EF4-FFF2-40B4-BE49-F238E27FC236}">
                <a16:creationId xmlns:a16="http://schemas.microsoft.com/office/drawing/2014/main" id="{71CB8094-4035-4FE9-A97D-D05221BD3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0"/>
            <a:ext cx="2432304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9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B115ED-89DB-48F1-B48C-5E01B4DE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Demoversion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F15583-1EF4-4E72-A55C-FD2CDDA7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AA5601-11C7-42DD-AA1B-B6E9E8F5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1" y="424293"/>
            <a:ext cx="5913239" cy="302521"/>
          </a:xfrm>
        </p:spPr>
        <p:txBody>
          <a:bodyPr>
            <a:noAutofit/>
          </a:bodyPr>
          <a:lstStyle>
            <a:lvl1pPr>
              <a:defRPr lang="de-DE" sz="2100" b="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12405DC-2DA4-40C5-8393-18E0DB3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01" y="1108025"/>
            <a:ext cx="5913239" cy="3506413"/>
          </a:xfrm>
        </p:spPr>
        <p:txBody>
          <a:bodyPr>
            <a:normAutofit/>
          </a:bodyPr>
          <a:lstStyle>
            <a:lvl1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3" name="Grafik 2" descr="Ein Bild, das Boden, drinnen, Tisch, Gebäude enthält.&#10;&#10;Automatisch generierte Beschreibung">
            <a:extLst>
              <a:ext uri="{FF2B5EF4-FFF2-40B4-BE49-F238E27FC236}">
                <a16:creationId xmlns:a16="http://schemas.microsoft.com/office/drawing/2014/main" id="{D11B8F4F-15C0-4A1A-BCF8-7C1733732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0"/>
            <a:ext cx="2432304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6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in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B115ED-89DB-48F1-B48C-5E01B4DE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Demoversion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F15583-1EF4-4E72-A55C-FD2CDDA7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AA5601-11C7-42DD-AA1B-B6E9E8F5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1" y="424293"/>
            <a:ext cx="5913239" cy="302521"/>
          </a:xfrm>
        </p:spPr>
        <p:txBody>
          <a:bodyPr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100" b="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12405DC-2DA4-40C5-8393-18E0DB3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01" y="1108025"/>
            <a:ext cx="5913239" cy="3506413"/>
          </a:xfrm>
        </p:spPr>
        <p:txBody>
          <a:bodyPr>
            <a:normAutofit/>
          </a:bodyPr>
          <a:lstStyle>
            <a:lvl1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4" name="Grafik 3" descr="Ein Bild, das Fenster, Person, drinnen, Wand enthält.&#10;&#10;Automatisch generierte Beschreibung">
            <a:extLst>
              <a:ext uri="{FF2B5EF4-FFF2-40B4-BE49-F238E27FC236}">
                <a16:creationId xmlns:a16="http://schemas.microsoft.com/office/drawing/2014/main" id="{D0DE4246-060A-488D-A240-7F3C235A5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0"/>
            <a:ext cx="2432304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 descr="Bild-Full-Screen_254x133mm_1.jpg">
            <a:extLst>
              <a:ext uri="{FF2B5EF4-FFF2-40B4-BE49-F238E27FC236}">
                <a16:creationId xmlns:a16="http://schemas.microsoft.com/office/drawing/2014/main" id="{10E77C1C-D24C-45BE-8CD1-D3893F147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79589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CB89DC-9719-4F89-9EE2-A1E5D8B11581}"/>
              </a:ext>
            </a:extLst>
          </p:cNvPr>
          <p:cNvSpPr/>
          <p:nvPr userDrawn="1"/>
        </p:nvSpPr>
        <p:spPr>
          <a:xfrm>
            <a:off x="720000" y="630583"/>
            <a:ext cx="5940000" cy="129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275E8-E27A-45DF-9788-D4D2761C5D8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 dirty="0"/>
              <a:t>Demoversion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3CEEA-D4EA-4A20-93B3-BE806BFF76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3373DA-EDA6-4DA7-B503-1A0458AD6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18774" y="931406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EA54936C-1B0D-4563-AF3E-A877335A0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774" y="1436765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814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eite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8" descr="Bild-Full-Screen_254x133mm_2.jpg">
            <a:extLst>
              <a:ext uri="{FF2B5EF4-FFF2-40B4-BE49-F238E27FC236}">
                <a16:creationId xmlns:a16="http://schemas.microsoft.com/office/drawing/2014/main" id="{B825FEBD-6FB0-41AB-855B-184C5589D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589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CB89DC-9719-4F89-9EE2-A1E5D8B11581}"/>
              </a:ext>
            </a:extLst>
          </p:cNvPr>
          <p:cNvSpPr/>
          <p:nvPr userDrawn="1"/>
        </p:nvSpPr>
        <p:spPr>
          <a:xfrm>
            <a:off x="720000" y="630583"/>
            <a:ext cx="5940000" cy="129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275E8-E27A-45DF-9788-D4D2761C5D8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3CEEA-D4EA-4A20-93B3-BE806BFF76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3373DA-EDA6-4DA7-B503-1A0458AD6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18774" y="931406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26BE0A49-C6EE-4001-916E-5A5DCB361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774" y="1436765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01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seite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rinnen, Bibliothek, Gebäude, Boden enthält.&#10;&#10;Automatisch generierte Beschreibung">
            <a:extLst>
              <a:ext uri="{FF2B5EF4-FFF2-40B4-BE49-F238E27FC236}">
                <a16:creationId xmlns:a16="http://schemas.microsoft.com/office/drawing/2014/main" id="{ACDD842A-2726-4D96-88D7-D802DCCCE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145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CCB89DC-9719-4F89-9EE2-A1E5D8B11581}"/>
              </a:ext>
            </a:extLst>
          </p:cNvPr>
          <p:cNvSpPr/>
          <p:nvPr userDrawn="1"/>
        </p:nvSpPr>
        <p:spPr>
          <a:xfrm>
            <a:off x="720000" y="630583"/>
            <a:ext cx="5940000" cy="1297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F275E8-E27A-45DF-9788-D4D2761C5D8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/>
              <a:t>Demoversion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3CEEA-D4EA-4A20-93B3-BE806BFF76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3373DA-EDA6-4DA7-B503-1A0458AD6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018774" y="931406"/>
            <a:ext cx="5782128" cy="360243"/>
          </a:xfrm>
        </p:spPr>
        <p:txBody>
          <a:bodyPr lIns="0" tIns="0" rIns="0" bIns="0" anchor="t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F1C7BE5F-32DB-4466-BDC7-60997BD71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774" y="1436765"/>
            <a:ext cx="5782128" cy="36024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46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8BBDFC-1823-440D-B907-6BE1FF883EC2}"/>
              </a:ext>
            </a:extLst>
          </p:cNvPr>
          <p:cNvSpPr/>
          <p:nvPr/>
        </p:nvSpPr>
        <p:spPr>
          <a:xfrm>
            <a:off x="0" y="4787931"/>
            <a:ext cx="6660000" cy="3603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8C4870-DFCA-4EBB-B26A-7FF700CBF398}"/>
              </a:ext>
            </a:extLst>
          </p:cNvPr>
          <p:cNvSpPr/>
          <p:nvPr/>
        </p:nvSpPr>
        <p:spPr>
          <a:xfrm>
            <a:off x="6714000" y="4787931"/>
            <a:ext cx="2430000" cy="3603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66A92A4-83E5-4EF3-B3C7-98398177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00" y="274099"/>
            <a:ext cx="7886700" cy="995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E74B8C-6D37-4716-84A4-4730262E5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800" y="1370486"/>
            <a:ext cx="7886700" cy="3266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Zweite Ebene</a:t>
            </a:r>
          </a:p>
          <a:p>
            <a:pPr lvl="0"/>
            <a:r>
              <a:rPr lang="de-DE" dirty="0"/>
              <a:t>Dritte Ebene</a:t>
            </a:r>
          </a:p>
          <a:p>
            <a:pPr lvl="0"/>
            <a:r>
              <a:rPr lang="de-DE" dirty="0"/>
              <a:t>Vierte Ebene</a:t>
            </a:r>
          </a:p>
          <a:p>
            <a:pPr lvl="0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6C5E59-DE4A-4756-958E-15975E759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800" y="4835236"/>
            <a:ext cx="3086100" cy="2740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 smtClean="0"/>
              <a:t>Demoversion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E745C8-5339-4DC7-8A49-954455FD0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9563" y="4835236"/>
            <a:ext cx="503239" cy="2740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BA6AF78-D23A-43B6-BA00-44BE327B209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6530B66-E2B3-421B-AFF5-44B92949552E}"/>
              </a:ext>
            </a:extLst>
          </p:cNvPr>
          <p:cNvSpPr txBox="1">
            <a:spLocks/>
          </p:cNvSpPr>
          <p:nvPr/>
        </p:nvSpPr>
        <p:spPr>
          <a:xfrm>
            <a:off x="6993000" y="4835235"/>
            <a:ext cx="1492750" cy="27409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noProof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www.bsb-muenchen.de</a:t>
            </a:r>
          </a:p>
        </p:txBody>
      </p:sp>
    </p:spTree>
    <p:extLst>
      <p:ext uri="{BB962C8B-B14F-4D97-AF65-F5344CB8AC3E}">
        <p14:creationId xmlns:p14="http://schemas.microsoft.com/office/powerpoint/2010/main" val="341651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5" r:id="rId5"/>
    <p:sldLayoutId id="2147483666" r:id="rId6"/>
    <p:sldLayoutId id="2147483654" r:id="rId7"/>
    <p:sldLayoutId id="2147483663" r:id="rId8"/>
    <p:sldLayoutId id="2147483670" r:id="rId9"/>
    <p:sldLayoutId id="2147483669" r:id="rId10"/>
    <p:sldLayoutId id="2147483671" r:id="rId11"/>
    <p:sldLayoutId id="2147483672" r:id="rId12"/>
    <p:sldLayoutId id="2147483673" r:id="rId13"/>
    <p:sldLayoutId id="2147483662" r:id="rId14"/>
    <p:sldLayoutId id="2147483667" r:id="rId15"/>
    <p:sldLayoutId id="2147483668" r:id="rId16"/>
    <p:sldLayoutId id="2147483661" r:id="rId17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685783" rtl="0" eaLnBrk="1" latinLnBrk="0" hangingPunct="1">
        <a:lnSpc>
          <a:spcPts val="1275"/>
        </a:lnSpc>
        <a:spcBef>
          <a:spcPts val="750"/>
        </a:spcBef>
        <a:spcAft>
          <a:spcPts val="600"/>
        </a:spcAft>
        <a:buFontTx/>
        <a:buNone/>
        <a:defRPr sz="1300" kern="1200">
          <a:solidFill>
            <a:schemeClr val="tx1">
              <a:lumMod val="50000"/>
              <a:lumOff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42892" indent="0" algn="l" defTabSz="685783" rtl="0" eaLnBrk="1" latinLnBrk="0" hangingPunct="1">
        <a:lnSpc>
          <a:spcPts val="1275"/>
        </a:lnSpc>
        <a:spcBef>
          <a:spcPts val="375"/>
        </a:spcBef>
        <a:spcAft>
          <a:spcPts val="600"/>
        </a:spcAft>
        <a:buFontTx/>
        <a:buNone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685783" indent="0" algn="l" defTabSz="685783" rtl="0" eaLnBrk="1" latinLnBrk="0" hangingPunct="1">
        <a:lnSpc>
          <a:spcPts val="1275"/>
        </a:lnSpc>
        <a:spcBef>
          <a:spcPts val="375"/>
        </a:spcBef>
        <a:spcAft>
          <a:spcPts val="600"/>
        </a:spcAft>
        <a:buFontTx/>
        <a:buNone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028675" indent="0" algn="l" defTabSz="685783" rtl="0" eaLnBrk="1" latinLnBrk="0" hangingPunct="1">
        <a:lnSpc>
          <a:spcPts val="1275"/>
        </a:lnSpc>
        <a:spcBef>
          <a:spcPts val="375"/>
        </a:spcBef>
        <a:spcAft>
          <a:spcPts val="600"/>
        </a:spcAft>
        <a:buFontTx/>
        <a:buNone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371566" indent="0" algn="l" defTabSz="685783" rtl="0" eaLnBrk="1" latinLnBrk="0" hangingPunct="1">
        <a:lnSpc>
          <a:spcPts val="1275"/>
        </a:lnSpc>
        <a:spcBef>
          <a:spcPts val="375"/>
        </a:spcBef>
        <a:spcAft>
          <a:spcPts val="600"/>
        </a:spcAft>
        <a:buFontTx/>
        <a:buNone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/>
          <p:cNvSpPr>
            <a:spLocks noGrp="1"/>
          </p:cNvSpPr>
          <p:nvPr>
            <p:ph type="ctrTitle"/>
          </p:nvPr>
        </p:nvSpPr>
        <p:spPr>
          <a:xfrm>
            <a:off x="712800" y="2001932"/>
            <a:ext cx="5782128" cy="360243"/>
          </a:xfrm>
        </p:spPr>
        <p:txBody>
          <a:bodyPr/>
          <a:lstStyle/>
          <a:p>
            <a:r>
              <a:rPr lang="de-DE" dirty="0" smtClean="0"/>
              <a:t>Herausforderungen beim Rechnungsabschluss und Etat-Controlling in Alma</a:t>
            </a:r>
            <a:endParaRPr lang="de-DE" dirty="0"/>
          </a:p>
        </p:txBody>
      </p:sp>
      <p:sp>
        <p:nvSpPr>
          <p:cNvPr id="33" name="Untertitel 32"/>
          <p:cNvSpPr>
            <a:spLocks noGrp="1"/>
          </p:cNvSpPr>
          <p:nvPr>
            <p:ph type="subTitle" idx="1"/>
          </p:nvPr>
        </p:nvSpPr>
        <p:spPr>
          <a:xfrm>
            <a:off x="712799" y="3332642"/>
            <a:ext cx="5782128" cy="360243"/>
          </a:xfrm>
        </p:spPr>
        <p:txBody>
          <a:bodyPr/>
          <a:lstStyle/>
          <a:p>
            <a:r>
              <a:rPr lang="de-DE" dirty="0" smtClean="0"/>
              <a:t>Loreen Sommer (BSB)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AFF722-F3CA-4C09-843E-240EB15B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799" y="4835236"/>
            <a:ext cx="5866755" cy="274097"/>
          </a:xfrm>
        </p:spPr>
        <p:txBody>
          <a:bodyPr/>
          <a:lstStyle/>
          <a:p>
            <a:r>
              <a:rPr lang="de-DE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Herausforderungen beim Rechnungsabschluss und Etatcontrolling in Alma</a:t>
            </a:r>
            <a:endParaRPr lang="de-DE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D95307-F09F-4D8E-9A0C-F3795AD8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</a:t>
            </a:fld>
            <a:endParaRPr lang="de-DE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15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12800" y="4835236"/>
            <a:ext cx="5209882" cy="274097"/>
          </a:xfrm>
        </p:spPr>
        <p:txBody>
          <a:bodyPr/>
          <a:lstStyle/>
          <a:p>
            <a:r>
              <a:rPr lang="de-DE" dirty="0"/>
              <a:t>Herausforderungen beim Rechnungsabschluss und Etatcontrolling in Alma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Weitere Fragen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4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</a:t>
            </a:r>
            <a:r>
              <a:rPr lang="de-DE" dirty="0" smtClean="0"/>
              <a:t>Abweichende </a:t>
            </a:r>
            <a:r>
              <a:rPr lang="de-DE" dirty="0" smtClean="0"/>
              <a:t>Steuerberechnung in Alma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Anwendungsfall: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Lieferanten, die nur ausgewählte Rechnungsposten </a:t>
            </a:r>
            <a:r>
              <a:rPr lang="de-DE" dirty="0" smtClean="0"/>
              <a:t>besteuern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Lieferanten aus der EU, die Bruttorechnungen ausstellen</a:t>
            </a:r>
          </a:p>
          <a:p>
            <a:r>
              <a:rPr lang="de-DE" dirty="0" smtClean="0"/>
              <a:t>Problem: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Nutzung des </a:t>
            </a:r>
            <a:r>
              <a:rPr lang="de-DE" dirty="0" err="1"/>
              <a:t>MwSt</a:t>
            </a:r>
            <a:r>
              <a:rPr lang="de-DE" dirty="0"/>
              <a:t>-Typs „Ausschließlich“ oder „Zeile ausschließlich“ führt zu </a:t>
            </a:r>
            <a:r>
              <a:rPr lang="de-DE" dirty="0" smtClean="0"/>
              <a:t>Differenzen, die den Rechnungsabschluss verhindern: ‚Gesamtbetrag‘ der Rechnung und ‚Gesamter Rechnungspostenbetrag‘ stimmen nicht überein</a:t>
            </a:r>
          </a:p>
          <a:p>
            <a:r>
              <a:rPr lang="de-DE" dirty="0" smtClean="0"/>
              <a:t>Frage: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Welche </a:t>
            </a:r>
            <a:r>
              <a:rPr lang="de-DE" dirty="0"/>
              <a:t> </a:t>
            </a:r>
            <a:r>
              <a:rPr lang="de-DE" dirty="0" smtClean="0"/>
              <a:t>Lösungen wurden </a:t>
            </a:r>
            <a:r>
              <a:rPr lang="de-DE" dirty="0"/>
              <a:t>gefunden, um </a:t>
            </a:r>
            <a:r>
              <a:rPr lang="de-DE" dirty="0" smtClean="0"/>
              <a:t>in Alma mit Steuerdifferenzen und abweichenden Beträgen umzugehen</a:t>
            </a:r>
            <a:r>
              <a:rPr lang="de-DE" dirty="0"/>
              <a:t>?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1200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12799" y="4835236"/>
            <a:ext cx="5763627" cy="274097"/>
          </a:xfrm>
        </p:spPr>
        <p:txBody>
          <a:bodyPr/>
          <a:lstStyle/>
          <a:p>
            <a:r>
              <a:rPr lang="de-DE" dirty="0"/>
              <a:t>Herausforderungen beim Rechnungsabschluss und Etatcontrolling in Alma</a:t>
            </a:r>
          </a:p>
        </p:txBody>
      </p:sp>
    </p:spTree>
    <p:extLst>
      <p:ext uri="{BB962C8B-B14F-4D97-AF65-F5344CB8AC3E}">
        <p14:creationId xmlns:p14="http://schemas.microsoft.com/office/powerpoint/2010/main" val="60239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12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</a:t>
            </a:r>
            <a:r>
              <a:rPr lang="de-DE" dirty="0" smtClean="0"/>
              <a:t>Umgang mit Erwerbsteuerbuchungen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Frage: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Wie gehen andere Bibliotheken bei Erwerbsteuerbuchungen von EU-Nettorechnungen vor? </a:t>
            </a:r>
          </a:p>
          <a:p>
            <a:r>
              <a:rPr lang="de-DE" dirty="0" smtClean="0"/>
              <a:t>Lernprozess an der BSB: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Option ‚behördlicher Lieferant‘ (</a:t>
            </a:r>
            <a:r>
              <a:rPr lang="de-DE" dirty="0" err="1" smtClean="0"/>
              <a:t>Governmental</a:t>
            </a:r>
            <a:r>
              <a:rPr lang="de-DE" dirty="0" smtClean="0"/>
              <a:t> </a:t>
            </a:r>
            <a:r>
              <a:rPr lang="de-DE" dirty="0" err="1" smtClean="0"/>
              <a:t>Vendor</a:t>
            </a:r>
            <a:r>
              <a:rPr lang="de-DE" dirty="0" smtClean="0"/>
              <a:t>) kann nicht genutzt werden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Option </a:t>
            </a:r>
            <a:r>
              <a:rPr lang="de-DE" dirty="0" err="1"/>
              <a:t>MwSt</a:t>
            </a:r>
            <a:r>
              <a:rPr lang="de-DE" dirty="0"/>
              <a:t>-Typ </a:t>
            </a:r>
            <a:r>
              <a:rPr lang="de-DE" dirty="0" smtClean="0"/>
              <a:t>‚Ausschließlich‘ kann nicht </a:t>
            </a:r>
            <a:r>
              <a:rPr lang="de-DE" dirty="0"/>
              <a:t>genutzt </a:t>
            </a:r>
            <a:r>
              <a:rPr lang="de-DE" dirty="0" smtClean="0"/>
              <a:t>werden </a:t>
            </a:r>
            <a:endParaRPr lang="de-DE" dirty="0" smtClean="0"/>
          </a:p>
          <a:p>
            <a:r>
              <a:rPr lang="de-DE" dirty="0" smtClean="0"/>
              <a:t>Vorgehen aktuell: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Etatbezogene (statt rechnungsbezogene) Nachbuchung der Erwerbsteuer, gesammelt am Monatsende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Erstellen einer separaten Steuerrechnung in Alma (Lieferant = Finanzamt), ohne Verknüpfung mit POL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1200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12799" y="4835236"/>
            <a:ext cx="5763627" cy="274097"/>
          </a:xfrm>
        </p:spPr>
        <p:txBody>
          <a:bodyPr/>
          <a:lstStyle/>
          <a:p>
            <a:r>
              <a:rPr lang="de-DE" dirty="0"/>
              <a:t>Herausforderungen beim Rechnungsabschluss und Etatcontrolling in Alma</a:t>
            </a:r>
          </a:p>
        </p:txBody>
      </p:sp>
    </p:spTree>
    <p:extLst>
      <p:ext uri="{BB962C8B-B14F-4D97-AF65-F5344CB8AC3E}">
        <p14:creationId xmlns:p14="http://schemas.microsoft.com/office/powerpoint/2010/main" val="117495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12799" y="4835236"/>
            <a:ext cx="5729251" cy="274097"/>
          </a:xfrm>
        </p:spPr>
        <p:txBody>
          <a:bodyPr/>
          <a:lstStyle/>
          <a:p>
            <a:r>
              <a:rPr lang="de-DE" dirty="0"/>
              <a:t>Herausforderungen beim Rechnungsabschluss und Etatcontrolling in Alma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Ihre Unterstützung!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85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12799" y="4835236"/>
            <a:ext cx="5591747" cy="274097"/>
          </a:xfrm>
        </p:spPr>
        <p:txBody>
          <a:bodyPr/>
          <a:lstStyle/>
          <a:p>
            <a:r>
              <a:rPr lang="de-DE" dirty="0"/>
              <a:t>Herausforderungen beim Rechnungsabschluss und Etatcontrolling in Alma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Probleme/Fragen an die Community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Abschluss von Fremdwährungsrechnungen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Management von Bestellbelastungen 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Abweichende Steuerberechnung </a:t>
            </a:r>
            <a:r>
              <a:rPr lang="de-DE" dirty="0" smtClean="0"/>
              <a:t>in Alma 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Umgang </a:t>
            </a:r>
            <a:r>
              <a:rPr lang="de-DE" dirty="0" smtClean="0"/>
              <a:t>mit </a:t>
            </a:r>
            <a:r>
              <a:rPr lang="de-DE" dirty="0" smtClean="0"/>
              <a:t>Erwerbsteuerbuchungen von EU-Nettorechnungen</a:t>
            </a:r>
            <a:endParaRPr lang="de-DE" dirty="0" smtClean="0"/>
          </a:p>
        </p:txBody>
      </p:sp>
      <p:cxnSp>
        <p:nvCxnSpPr>
          <p:cNvPr id="7" name="Gerader Verbinder 6"/>
          <p:cNvCxnSpPr/>
          <p:nvPr/>
        </p:nvCxnSpPr>
        <p:spPr>
          <a:xfrm>
            <a:off x="712800" y="1993805"/>
            <a:ext cx="4416090" cy="68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5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12799" y="4835236"/>
            <a:ext cx="4904229" cy="274097"/>
          </a:xfrm>
        </p:spPr>
        <p:txBody>
          <a:bodyPr/>
          <a:lstStyle/>
          <a:p>
            <a:r>
              <a:rPr lang="de-DE" dirty="0"/>
              <a:t>Herausforderungen beim Rechnungsabschluss und Etatcontrolling in Alma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Voraussetzungen an der BSB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Keine Anbindung </a:t>
            </a:r>
            <a:r>
              <a:rPr lang="de-DE" dirty="0" smtClean="0"/>
              <a:t>von Alma an </a:t>
            </a:r>
            <a:r>
              <a:rPr lang="de-DE" dirty="0" smtClean="0"/>
              <a:t>ein externes Finanzsystem </a:t>
            </a:r>
            <a:r>
              <a:rPr lang="de-DE" dirty="0" smtClean="0"/>
              <a:t>(IHV)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Folgen: 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Doppelerfassung von Rechnungsdaten (Alma, IHV)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manueller Rechnungsabschluss in Alma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Nachführung von Steuerbuchungen, Devisenrückmeldungen und Korrekturen in Alma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Probleme: Fehleranfälligkeit, Zeitaufwand, Differenzen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Komplexe Haushaltsstruktur mit 430 Konten und Etats (Alma)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Automatische </a:t>
            </a:r>
            <a:r>
              <a:rPr lang="de-DE" dirty="0" smtClean="0"/>
              <a:t>Genehmigungsregel aktiv </a:t>
            </a:r>
            <a:r>
              <a:rPr lang="de-DE" dirty="0" smtClean="0"/>
              <a:t>(Default </a:t>
            </a:r>
            <a:r>
              <a:rPr lang="de-DE" dirty="0" err="1" smtClean="0"/>
              <a:t>Approval</a:t>
            </a:r>
            <a:r>
              <a:rPr lang="de-DE" dirty="0" smtClean="0"/>
              <a:t> </a:t>
            </a:r>
            <a:r>
              <a:rPr lang="de-DE" dirty="0" err="1" smtClean="0"/>
              <a:t>Rule</a:t>
            </a:r>
            <a:r>
              <a:rPr lang="de-DE" dirty="0" smtClean="0"/>
              <a:t> = </a:t>
            </a:r>
            <a:r>
              <a:rPr lang="de-DE" dirty="0" err="1" smtClean="0"/>
              <a:t>false</a:t>
            </a:r>
            <a:r>
              <a:rPr lang="de-DE" dirty="0" smtClean="0"/>
              <a:t>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Abschluss von Fremdwährungsrechnungen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SISIS – bisheriges Vorgehen: 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1602" t="765" r="1035" b="1221"/>
          <a:stretch/>
        </p:blipFill>
        <p:spPr>
          <a:xfrm>
            <a:off x="712800" y="1393342"/>
            <a:ext cx="5397022" cy="333149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383272" y="4063236"/>
            <a:ext cx="673769" cy="226881"/>
          </a:xfrm>
          <a:prstGeom prst="rect">
            <a:avLst/>
          </a:prstGeom>
          <a:noFill/>
          <a:ln w="28575">
            <a:solidFill>
              <a:srgbClr val="E20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12799" y="4835236"/>
            <a:ext cx="5763627" cy="274097"/>
          </a:xfrm>
        </p:spPr>
        <p:txBody>
          <a:bodyPr/>
          <a:lstStyle/>
          <a:p>
            <a:r>
              <a:rPr lang="de-DE" dirty="0"/>
              <a:t>Herausforderungen beim Rechnungsabschluss und Etatcontrolling in Alma</a:t>
            </a:r>
          </a:p>
        </p:txBody>
      </p:sp>
    </p:spTree>
    <p:extLst>
      <p:ext uri="{BB962C8B-B14F-4D97-AF65-F5344CB8AC3E}">
        <p14:creationId xmlns:p14="http://schemas.microsoft.com/office/powerpoint/2010/main" val="153123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Abschluss von Fremdwährungsrechnungen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12799" y="1108025"/>
            <a:ext cx="5913239" cy="3506413"/>
          </a:xfrm>
        </p:spPr>
        <p:txBody>
          <a:bodyPr>
            <a:normAutofit/>
          </a:bodyPr>
          <a:lstStyle/>
          <a:p>
            <a:r>
              <a:rPr lang="de-DE" dirty="0" smtClean="0"/>
              <a:t>Probleme in Alma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Fehlender Sucheinstieg für Fremdwährungsrechnungen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Keine Eingabe von Beträgen möglich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Wechselkurs (Explicit Ratio) führt zu Differenzen </a:t>
            </a:r>
          </a:p>
          <a:p>
            <a:endParaRPr lang="de-DE" dirty="0"/>
          </a:p>
          <a:p>
            <a:r>
              <a:rPr lang="de-DE" dirty="0" smtClean="0"/>
              <a:t>Fragen: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Gibt </a:t>
            </a:r>
            <a:r>
              <a:rPr lang="de-DE" dirty="0"/>
              <a:t>es einen Weg, um Differenzen zu vermeiden?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Wie werden Differenzen ausgeglichen?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Wie wird der Abgleich zwischen Bibliotheks- und Finanzsystem sichergestellt?</a:t>
            </a:r>
          </a:p>
          <a:p>
            <a:endParaRPr lang="de-DE" sz="1200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12799" y="4835236"/>
            <a:ext cx="5763627" cy="274097"/>
          </a:xfrm>
        </p:spPr>
        <p:txBody>
          <a:bodyPr/>
          <a:lstStyle/>
          <a:p>
            <a:r>
              <a:rPr lang="de-DE" dirty="0"/>
              <a:t>Herausforderungen beim Rechnungsabschluss und Etatcontrolling in Alma</a:t>
            </a:r>
          </a:p>
        </p:txBody>
      </p:sp>
    </p:spTree>
    <p:extLst>
      <p:ext uri="{BB962C8B-B14F-4D97-AF65-F5344CB8AC3E}">
        <p14:creationId xmlns:p14="http://schemas.microsoft.com/office/powerpoint/2010/main" val="1544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Management von Bestellbelastungen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Probleme in Alma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Bestellbelastungen haben sich durch Migration verdreifacht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Weiterer Anstieg </a:t>
            </a:r>
            <a:r>
              <a:rPr lang="de-DE" dirty="0"/>
              <a:t>um </a:t>
            </a:r>
            <a:r>
              <a:rPr lang="de-DE" dirty="0" smtClean="0"/>
              <a:t>500.000 EUR bei Test des </a:t>
            </a:r>
            <a:r>
              <a:rPr lang="de-DE" dirty="0" err="1" smtClean="0"/>
              <a:t>Rollovers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pPr algn="ctr"/>
            <a:r>
              <a:rPr lang="de-DE" dirty="0" smtClean="0"/>
              <a:t>Keine Etatplanung in Bezug auf </a:t>
            </a:r>
          </a:p>
          <a:p>
            <a:pPr algn="ctr"/>
            <a:r>
              <a:rPr lang="de-DE" dirty="0" smtClean="0"/>
              <a:t>Fortsetzungen und Subskriptionen möglich!</a:t>
            </a:r>
          </a:p>
          <a:p>
            <a:endParaRPr lang="de-DE" sz="1200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12799" y="4835236"/>
            <a:ext cx="5763627" cy="274097"/>
          </a:xfrm>
        </p:spPr>
        <p:txBody>
          <a:bodyPr/>
          <a:lstStyle/>
          <a:p>
            <a:r>
              <a:rPr lang="de-DE" dirty="0"/>
              <a:t>Herausforderungen beim Rechnungsabschluss und Etatcontrolling in Alma</a:t>
            </a:r>
          </a:p>
        </p:txBody>
      </p:sp>
      <p:sp>
        <p:nvSpPr>
          <p:cNvPr id="2" name="Pfeil nach unten 1"/>
          <p:cNvSpPr/>
          <p:nvPr/>
        </p:nvSpPr>
        <p:spPr>
          <a:xfrm>
            <a:off x="3353706" y="2159661"/>
            <a:ext cx="502368" cy="689865"/>
          </a:xfrm>
          <a:prstGeom prst="downArrow">
            <a:avLst/>
          </a:prstGeom>
          <a:solidFill>
            <a:srgbClr val="CD0923">
              <a:alpha val="32000"/>
            </a:srgbClr>
          </a:solidFill>
          <a:ln>
            <a:solidFill>
              <a:srgbClr val="E20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9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12799" y="4835236"/>
            <a:ext cx="5186111" cy="274097"/>
          </a:xfrm>
        </p:spPr>
        <p:txBody>
          <a:bodyPr/>
          <a:lstStyle/>
          <a:p>
            <a:r>
              <a:rPr lang="de-DE" dirty="0"/>
              <a:t>Herausforderungen beim Rechnungsabschluss und Etatcontrolling in Alma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Management von Bestellbelastungen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 smtClean="0"/>
          </a:p>
          <a:p>
            <a:endParaRPr 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00" y="820401"/>
            <a:ext cx="7853684" cy="3844519"/>
          </a:xfrm>
          <a:prstGeom prst="rect">
            <a:avLst/>
          </a:prstGeom>
          <a:ln>
            <a:solidFill>
              <a:srgbClr val="E20020"/>
            </a:solidFill>
          </a:ln>
        </p:spPr>
      </p:pic>
      <p:sp>
        <p:nvSpPr>
          <p:cNvPr id="8" name="Rechteck 7"/>
          <p:cNvSpPr/>
          <p:nvPr/>
        </p:nvSpPr>
        <p:spPr>
          <a:xfrm>
            <a:off x="1196283" y="1986929"/>
            <a:ext cx="996902" cy="288758"/>
          </a:xfrm>
          <a:prstGeom prst="rect">
            <a:avLst/>
          </a:prstGeom>
          <a:noFill/>
          <a:ln w="28575">
            <a:solidFill>
              <a:srgbClr val="E20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887579" y="2832576"/>
            <a:ext cx="1011799" cy="123755"/>
          </a:xfrm>
          <a:prstGeom prst="rect">
            <a:avLst/>
          </a:prstGeom>
          <a:noFill/>
          <a:ln w="28575">
            <a:solidFill>
              <a:srgbClr val="E20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887578" y="1925051"/>
            <a:ext cx="1011799" cy="123755"/>
          </a:xfrm>
          <a:prstGeom prst="rect">
            <a:avLst/>
          </a:prstGeom>
          <a:noFill/>
          <a:ln w="28575">
            <a:solidFill>
              <a:srgbClr val="E20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501977" y="1713066"/>
            <a:ext cx="899504" cy="335740"/>
          </a:xfrm>
          <a:prstGeom prst="rect">
            <a:avLst/>
          </a:prstGeom>
          <a:noFill/>
          <a:ln w="28575">
            <a:solidFill>
              <a:srgbClr val="E20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501977" y="2620591"/>
            <a:ext cx="899504" cy="335740"/>
          </a:xfrm>
          <a:prstGeom prst="rect">
            <a:avLst/>
          </a:prstGeom>
          <a:noFill/>
          <a:ln w="28575">
            <a:solidFill>
              <a:srgbClr val="E20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22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12799" y="4835236"/>
            <a:ext cx="5715501" cy="274097"/>
          </a:xfrm>
        </p:spPr>
        <p:txBody>
          <a:bodyPr/>
          <a:lstStyle/>
          <a:p>
            <a:r>
              <a:rPr lang="de-DE" dirty="0"/>
              <a:t>Herausforderungen beim Rechnungsabschluss und Etatcontrolling in Alma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8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Management von Bestellbelastungen 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5"/>
          <a:stretch/>
        </p:blipFill>
        <p:spPr>
          <a:xfrm>
            <a:off x="712801" y="1065802"/>
            <a:ext cx="5886474" cy="34322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Rechteck 10"/>
          <p:cNvSpPr/>
          <p:nvPr/>
        </p:nvSpPr>
        <p:spPr>
          <a:xfrm>
            <a:off x="794872" y="3781353"/>
            <a:ext cx="1673320" cy="660018"/>
          </a:xfrm>
          <a:prstGeom prst="rect">
            <a:avLst/>
          </a:prstGeom>
          <a:noFill/>
          <a:ln w="28575">
            <a:solidFill>
              <a:srgbClr val="E20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762913" y="2694815"/>
            <a:ext cx="2035055" cy="715581"/>
          </a:xfrm>
          <a:prstGeom prst="rect">
            <a:avLst/>
          </a:prstGeom>
          <a:solidFill>
            <a:schemeClr val="bg1"/>
          </a:solidFill>
          <a:ln w="28575">
            <a:solidFill>
              <a:srgbClr val="E20020"/>
            </a:solidFill>
          </a:ln>
        </p:spPr>
        <p:txBody>
          <a:bodyPr wrap="square" rtlCol="0">
            <a:spAutoFit/>
          </a:bodyPr>
          <a:lstStyle/>
          <a:p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Bestellbelastung =</a:t>
            </a:r>
          </a:p>
          <a:p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Listenpreis * Menge für Preisangabe</a:t>
            </a:r>
            <a:endParaRPr lang="de-DE" sz="13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5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AF78-D23A-43B6-BA00-44BE327B2098}" type="slidenum">
              <a:rPr lang="de-DE" smtClean="0"/>
              <a:t>9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Management von Bestellbelastungen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Welche regelmäßigen Jobs oder Verfahren werden zur Korrektur von Bestellbelastungen genutzt (z.B. ‚Vorhandene Bestellbelastung freigeben‘)?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Welche </a:t>
            </a:r>
            <a:r>
              <a:rPr lang="de-DE" dirty="0"/>
              <a:t>Routinen haben sich </a:t>
            </a:r>
            <a:r>
              <a:rPr lang="de-DE" dirty="0" smtClean="0"/>
              <a:t>diesbezüglich etabliert und welche Vorgaben gelten (z.B. Korrigieren/Schließen von Bestellposten, Rechnungsbearbeitung)?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Welche Einstellungen werden für Fortsetzungsbestellungen verwendet? (Preis, ‚Menge für Preisangabe, Option ‚Nettopreis entsprechend der </a:t>
            </a:r>
            <a:r>
              <a:rPr lang="de-DE" dirty="0" err="1" smtClean="0"/>
              <a:t>Exemplarmenge</a:t>
            </a:r>
            <a:r>
              <a:rPr lang="de-DE" dirty="0" smtClean="0"/>
              <a:t> aktualisieren‘)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Welche Einstellungen werden für den POL-</a:t>
            </a:r>
            <a:r>
              <a:rPr lang="de-DE" dirty="0" err="1" smtClean="0"/>
              <a:t>Rollover</a:t>
            </a:r>
            <a:r>
              <a:rPr lang="de-DE" dirty="0" smtClean="0"/>
              <a:t> genutzt (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encumbrance</a:t>
            </a: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r>
              <a:rPr lang="de-DE" dirty="0" smtClean="0"/>
              <a:t>, FPC </a:t>
            </a:r>
            <a:r>
              <a:rPr lang="de-DE" dirty="0" err="1" smtClean="0"/>
              <a:t>factor</a:t>
            </a:r>
            <a:r>
              <a:rPr lang="de-DE" dirty="0"/>
              <a:t>)</a:t>
            </a:r>
            <a:r>
              <a:rPr lang="de-DE" dirty="0" smtClean="0"/>
              <a:t>? </a:t>
            </a:r>
          </a:p>
          <a:p>
            <a:endParaRPr lang="de-DE" sz="1200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12799" y="4835236"/>
            <a:ext cx="5763627" cy="274097"/>
          </a:xfrm>
        </p:spPr>
        <p:txBody>
          <a:bodyPr/>
          <a:lstStyle/>
          <a:p>
            <a:r>
              <a:rPr lang="de-DE" dirty="0"/>
              <a:t>Herausforderungen beim Rechnungsabschluss und Etatcontrolling in Alma</a:t>
            </a:r>
          </a:p>
        </p:txBody>
      </p:sp>
    </p:spTree>
    <p:extLst>
      <p:ext uri="{BB962C8B-B14F-4D97-AF65-F5344CB8AC3E}">
        <p14:creationId xmlns:p14="http://schemas.microsoft.com/office/powerpoint/2010/main" val="4266216381"/>
      </p:ext>
    </p:extLst>
  </p:cSld>
  <p:clrMapOvr>
    <a:masterClrMapping/>
  </p:clrMapOvr>
</p:sld>
</file>

<file path=ppt/theme/theme1.xml><?xml version="1.0" encoding="utf-8"?>
<a:theme xmlns:a="http://schemas.openxmlformats.org/drawingml/2006/main" name="BSB_Präsentation-Vorlage_1901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B_PowerPräsentation-Vorlage_2020" id="{A39D661B-D3D3-49D1-A191-E7F7BE89C213}" vid="{043A69B3-5D40-43EC-8877-2A7AE69A83F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BSB_PowerPraesentation-Vorlage_2020</Template>
  <TotalTime>0</TotalTime>
  <Words>551</Words>
  <Application>Microsoft Office PowerPoint</Application>
  <PresentationFormat>Benutzerdefiniert</PresentationFormat>
  <Paragraphs>100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Open Sans</vt:lpstr>
      <vt:lpstr>Open Sans SemiBold</vt:lpstr>
      <vt:lpstr>BSB_Präsentation-Vorlage_190117</vt:lpstr>
      <vt:lpstr>Herausforderungen beim Rechnungsabschluss und Etat-Controlling in Alma</vt:lpstr>
      <vt:lpstr>Probleme/Fragen an die Community </vt:lpstr>
      <vt:lpstr>Voraussetzungen an der BSB</vt:lpstr>
      <vt:lpstr>1. Abschluss von Fremdwährungsrechnungen</vt:lpstr>
      <vt:lpstr>1. Abschluss von Fremdwährungsrechnungen</vt:lpstr>
      <vt:lpstr>2. Management von Bestellbelastungen </vt:lpstr>
      <vt:lpstr>2. Management von Bestellbelastungen </vt:lpstr>
      <vt:lpstr>2. Management von Bestellbelastungen </vt:lpstr>
      <vt:lpstr>2. Management von Bestellbelastungen </vt:lpstr>
      <vt:lpstr>Weitere Fragen</vt:lpstr>
      <vt:lpstr>3. Abweichende Steuerberechnung in Alma</vt:lpstr>
      <vt:lpstr>4. Umgang mit Erwerbsteuerbuchungen</vt:lpstr>
      <vt:lpstr>Vielen Dank für Ihre Unterstützung!</vt:lpstr>
    </vt:vector>
  </TitlesOfParts>
  <Company>BSB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Herausforderungen beim Rechnungsabschluss und Etat-Controlling in Alma</dc:title>
  <dc:creator>Loreen Sommer</dc:creator>
  <cp:lastModifiedBy>Loreen Sommer</cp:lastModifiedBy>
  <cp:revision>23</cp:revision>
  <dcterms:created xsi:type="dcterms:W3CDTF">2023-10-03T13:01:32Z</dcterms:created>
  <dcterms:modified xsi:type="dcterms:W3CDTF">2023-10-04T10:56:29Z</dcterms:modified>
</cp:coreProperties>
</file>